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42"/>
  </p:notesMasterIdLst>
  <p:handoutMasterIdLst>
    <p:handoutMasterId r:id="rId43"/>
  </p:handoutMasterIdLst>
  <p:sldIdLst>
    <p:sldId id="2524" r:id="rId5"/>
    <p:sldId id="2542" r:id="rId6"/>
    <p:sldId id="2543" r:id="rId7"/>
    <p:sldId id="2525" r:id="rId8"/>
    <p:sldId id="2549" r:id="rId9"/>
    <p:sldId id="2544" r:id="rId10"/>
    <p:sldId id="2539" r:id="rId11"/>
    <p:sldId id="2550" r:id="rId12"/>
    <p:sldId id="2551" r:id="rId13"/>
    <p:sldId id="2558" r:id="rId14"/>
    <p:sldId id="2552" r:id="rId15"/>
    <p:sldId id="2553" r:id="rId16"/>
    <p:sldId id="2554" r:id="rId17"/>
    <p:sldId id="2555" r:id="rId18"/>
    <p:sldId id="2556" r:id="rId19"/>
    <p:sldId id="2557" r:id="rId20"/>
    <p:sldId id="2545" r:id="rId21"/>
    <p:sldId id="2546" r:id="rId22"/>
    <p:sldId id="2547" r:id="rId23"/>
    <p:sldId id="2427" r:id="rId24"/>
    <p:sldId id="2533" r:id="rId25"/>
    <p:sldId id="2540" r:id="rId26"/>
    <p:sldId id="2541" r:id="rId27"/>
    <p:sldId id="2534" r:id="rId28"/>
    <p:sldId id="2537" r:id="rId29"/>
    <p:sldId id="2535" r:id="rId30"/>
    <p:sldId id="2536" r:id="rId31"/>
    <p:sldId id="2538" r:id="rId32"/>
    <p:sldId id="2527" r:id="rId33"/>
    <p:sldId id="2531" r:id="rId34"/>
    <p:sldId id="2469" r:id="rId35"/>
    <p:sldId id="2523" r:id="rId36"/>
    <p:sldId id="2431" r:id="rId37"/>
    <p:sldId id="2532" r:id="rId38"/>
    <p:sldId id="2528" r:id="rId39"/>
    <p:sldId id="2530" r:id="rId40"/>
    <p:sldId id="256" r:id="rId41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成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65BB"/>
    <a:srgbClr val="4DCBB7"/>
    <a:srgbClr val="1E1E1E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95370" autoAdjust="0"/>
  </p:normalViewPr>
  <p:slideViewPr>
    <p:cSldViewPr snapToGrid="0" snapToObjects="1" showGuides="1">
      <p:cViewPr>
        <p:scale>
          <a:sx n="84" d="100"/>
          <a:sy n="84" d="100"/>
        </p:scale>
        <p:origin x="129" y="84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行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Лист1!$A$2:$A$13</c:f>
              <c:strCache>
                <c:ptCount val="12"/>
                <c:pt idx="0">
                  <c:v>1 月</c:v>
                </c:pt>
                <c:pt idx="1">
                  <c:v>2 月</c:v>
                </c:pt>
                <c:pt idx="2">
                  <c:v>3 月</c:v>
                </c:pt>
                <c:pt idx="3">
                  <c:v>4 月</c:v>
                </c:pt>
                <c:pt idx="4">
                  <c:v>5 月</c:v>
                </c:pt>
                <c:pt idx="5">
                  <c:v>6 月</c:v>
                </c:pt>
                <c:pt idx="6">
                  <c:v>7 月</c:v>
                </c:pt>
                <c:pt idx="7">
                  <c:v>8 月</c:v>
                </c:pt>
                <c:pt idx="8">
                  <c:v>9 月</c:v>
                </c:pt>
                <c:pt idx="9">
                  <c:v>10 月</c:v>
                </c:pt>
                <c:pt idx="10">
                  <c:v>11 月</c:v>
                </c:pt>
                <c:pt idx="11">
                  <c:v>12 月</c:v>
                </c:pt>
              </c:strCache>
            </c:strRef>
          </c:cat>
          <c:val>
            <c:numRef>
              <c:f>Лист1!$B$2:$B$13</c:f>
              <c:numCache>
                <c:formatCode>General</c:formatCode>
                <c:ptCount val="12"/>
                <c:pt idx="0">
                  <c:v>5</c:v>
                </c:pt>
                <c:pt idx="1">
                  <c:v>7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1</c:v>
                </c:pt>
                <c:pt idx="6">
                  <c:v>8</c:v>
                </c:pt>
                <c:pt idx="7">
                  <c:v>4</c:v>
                </c:pt>
                <c:pt idx="8">
                  <c:v>5</c:v>
                </c:pt>
                <c:pt idx="9">
                  <c:v>6</c:v>
                </c:pt>
                <c:pt idx="10">
                  <c:v>7</c:v>
                </c:pt>
                <c:pt idx="1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A4-7A43-BEDE-07DA2FC37A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9"/>
        <c:axId val="1443196480"/>
        <c:axId val="1443187744"/>
      </c:barChart>
      <c:catAx>
        <c:axId val="1443196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100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pPr>
            <a:endParaRPr lang="zh-CN"/>
          </a:p>
        </c:txPr>
        <c:crossAx val="1443187744"/>
        <c:crosses val="autoZero"/>
        <c:auto val="1"/>
        <c:lblAlgn val="ctr"/>
        <c:lblOffset val="100"/>
        <c:noMultiLvlLbl val="0"/>
      </c:catAx>
      <c:valAx>
        <c:axId val="144318774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500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pPr>
            <a:endParaRPr lang="zh-CN"/>
          </a:p>
        </c:txPr>
        <c:crossAx val="144319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ja-JP" sz="1500" noProof="0">
          <a:latin typeface="Meiryo UI" panose="020B0604030504040204" pitchFamily="50" charset="-128"/>
          <a:ea typeface="Meiryo UI" panose="020B0604030504040204" pitchFamily="50" charset="-128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A8C76A-2D00-44C1-B825-771DF4464CFE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2020/12/5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22.746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50A39B-C352-4917-BE99-3E85B3525139}" emma:medium="tactile" emma:mode="ink">
          <msink:context xmlns:msink="http://schemas.microsoft.com/ink/2010/main" type="inkDrawing" rotatedBoundingBox="19527,9521 20424,9802 20247,10371 19349,10090" semanticType="callout" shapeName="Other">
            <msink:sourceLink direction="with" ref="{E4BF01CC-7744-4C08-8579-05809D9CE740}"/>
          </msink:context>
        </emma:interpretation>
      </emma:emma>
    </inkml:annotationXML>
    <inkml:trace contextRef="#ctx0" brushRef="#br0">-160 1180 904 0,'0'0'332'0,"0"0"-256"0,5 4-24 0,-1 4 168 15,1-4-132-15,-5-4 104 16,4 4-108-16,-4 4 40 16,9 4-68-16,-4 8 12 15,4 8-40-15,-9 12 0 16,0 0-16-16,-5 16-8 15,5 4 0-15,-9 3-4 16,5-3 0-16,-10-4-12 16,10-8 8-16,-10-12 12 15,10-4-4-15,-1-16-12 16,10 0 4-16,-5-8 12 16,9-4-4-16,0-8 8 15,9 0-8-15,4-8-4 16,5 0 4-16,9-8 12 15,5 4-8-15,13-8-20 16,0 8 4-16,17-8 4 16,-3 8 4-16,4 0 0 15,-9 4 0-15,0 4 16 0,-9 4-8 16,-5 0-4-16,-4 8 0 16,-9 0-92-16,-9 4 48 0,-9 0-260 15,0 0 168-15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34.863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BF01CC-7744-4C08-8579-05809D9CE740}" emma:medium="tactile" emma:mode="ink">
          <msink:context xmlns:msink="http://schemas.microsoft.com/ink/2010/main" type="inkDrawing" rotatedBoundingBox="19342,9607 22993,7612 23318,8207 19667,10201" shapeName="Other">
            <msink:destinationLink direction="with" ref="{E150A39B-C352-4917-BE99-3E85B3525139}"/>
          </msink:context>
        </emma:interpretation>
      </emma:emma>
    </inkml:annotationXML>
    <inkml:trace contextRef="#ctx0" brushRef="#br0">18 2006 652 0,'-4'12'244'0,"4"-12"-192"0,-5 0-12 0,1 0 24 16,4 0-44-16,-5-4 44 16,5 0-36-16,0-8 188 15,5 4-120-15,-1-12-56 16,5 4-32-16,14-20-40 16,4 4 20-16,18-28-32 15,0 4 28-15,22-31 60 16,0 11-24-16,14-32 4 15,0 12-16-15,18-24-16 16,-4 20 4-16,26-16-4 16,-4 20 0-16,4-8 32 15,-17 20-12-15,13 0-20 16,-14 20 0-16,14 8 20 16,-14 16-4-16,1 13-12 15,-19 15 0-15,1 12 92 16,-14 12-48-16,0 11-8 15,-14 9-20-15,-4 8 8 16,-9 0-12-16,-14 0 120 16,-8 0-72-16,-19 0 84 15,1-4-80-15,-23-8 32 16,4 0-56-16,-22-16 8 0,5 0-28 16,-10-16-16-16,6 0-4 0,-15-20-24 15,5 4 16-15,-4-20 12 16,13 8 4-16,-5-16-20 15,14 4 8-15,14-8-4 16,17 8 4-16,19-12 8 16,13 13 0-16,22-17-28 15,1 8 16-15,35-12-4 16,5 12 8-16,31-8 0 16,-4 16 0-16,36-4 0 15,-18 16 0-15,13 0 16 16,-17 16-4-16,-1 4-20 15,-22 12 8-15,-5 4 20 16,-17 4-4-16,-19 4 16 16,-17 4-16-16,-14 0 4 15,-14 4-4-15,-13-8-24 16,-4 4 8-16,-10-12-136 16,1 0 76-16,-10-8-252 15,5 4 180-15</inkml:trace>
  </inkml:traceGroup>
</inkml:ink>
</file>

<file path=ppt/media/image1.jpg>
</file>

<file path=ppt/media/image10.png>
</file>

<file path=ppt/media/image11.png>
</file>

<file path=ppt/media/image11.svg>
</file>

<file path=ppt/media/image12.png>
</file>

<file path=ppt/media/image13.sv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jpg>
</file>

<file path=ppt/media/image3.png>
</file>

<file path=ppt/media/image4.jpg>
</file>

<file path=ppt/media/image5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FCF38E4-EA86-4F96-936D-EDF5710D7F3E}" type="datetime1">
              <a:rPr lang="ja-JP" altLang="en-US" smtClean="0"/>
              <a:pPr/>
              <a:t>2020/12/5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 smtClean="0"/>
              <a:t>マスター テキストの書式設定</a:t>
            </a:r>
          </a:p>
          <a:p>
            <a:pPr lvl="1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CFA0038-7055-434C-B6C4-B8C69565C600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6861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7710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254104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693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6827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0652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363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1179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9009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4031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4104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75040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3257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4558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3546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4512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20807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09265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60729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65158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6527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396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37460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93887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000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600016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6200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71837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62129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2900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711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697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29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3224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4965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1518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図プレースホルダー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方形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図プレースホルダー 12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7" name="図形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図形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図形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5" name="テキスト プレースホルダー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6" name="テキスト プレースホルダー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A5E4FE9-CEDE-F34D-924F-EB11B49749A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63424" y="2367777"/>
            <a:ext cx="5056426" cy="3791433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0780" y="839972"/>
            <a:ext cx="4767262" cy="1342045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3" name="テキスト プレースホルダー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90780" y="3019352"/>
            <a:ext cx="4767262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4" name="テキスト プレースホルダー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0780" y="2247679"/>
            <a:ext cx="4767262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20781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カスタム 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タイトルの書式設定を編集</a:t>
            </a:r>
            <a:endParaRPr lang="ja-JP" altLang="en-US" noProof="0" dirty="0"/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1" name="テキスト プレースホルダー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図プレースホルダー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スライド区切り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図プレースホルダー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フルスクリーン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スライド区切り線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画像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7" name="テキスト プレースホルダー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コンテン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つ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図プレースホルダー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ja-JP" altLang="en-US" noProof="0" dirty="0" smtClean="0"/>
              <a:t>キャプションをここに挿入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タイトルをここに入力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5" name="長方形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長方形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プレースホルダー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 rtl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2" name="長方形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5" name="図形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1100220" y="4350527"/>
            <a:ext cx="3038652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16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Python</a:t>
            </a:r>
            <a:r>
              <a:rPr lang="ja-JP" altLang="en-US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 </a:t>
            </a:r>
            <a:r>
              <a:rPr lang="en-US" altLang="ja-JP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static type checking</a:t>
            </a:r>
            <a:endParaRPr lang="ja-JP" altLang="en-US" sz="16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  <p:sp>
        <p:nvSpPr>
          <p:cNvPr id="16" name="図形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図形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en-US" altLang="ja-JP" sz="1050" noProof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pPr algn="ctr"/>
              <a:t>‹#›</a:t>
            </a:fld>
            <a:endParaRPr lang="ja-JP" altLang="en-US" sz="105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図形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426399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44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</a:t>
            </a:r>
            <a:endParaRPr lang="ja-JP" altLang="en-US" sz="44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66" r:id="rId11"/>
    <p:sldLayoutId id="2147483678" r:id="rId12"/>
    <p:sldLayoutId id="2147483679" r:id="rId13"/>
    <p:sldLayoutId id="2147483672" r:id="rId14"/>
    <p:sldLayoutId id="2147483683" r:id="rId15"/>
    <p:sldLayoutId id="2147483663" r:id="rId16"/>
    <p:sldLayoutId id="2147483675" r:id="rId17"/>
    <p:sldLayoutId id="2147483681" r:id="rId18"/>
    <p:sldLayoutId id="2147483682" r:id="rId19"/>
    <p:sldLayoutId id="2147483671" r:id="rId20"/>
    <p:sldLayoutId id="2147483677" r:id="rId21"/>
    <p:sldLayoutId id="2147483676" r:id="rId2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emf"/><Relationship Id="rId5" Type="http://schemas.openxmlformats.org/officeDocument/2006/relationships/customXml" Target="../ink/ink2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3.png"/><Relationship Id="rId5" Type="http://schemas.openxmlformats.org/officeDocument/2006/relationships/image" Target="../media/image11.svg"/><Relationship Id="rId4" Type="http://schemas.openxmlformats.org/officeDocument/2006/relationships/image" Target="../media/image22.png"/><Relationship Id="rId9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3.png"/><Relationship Id="rId5" Type="http://schemas.openxmlformats.org/officeDocument/2006/relationships/image" Target="../media/image11.svg"/><Relationship Id="rId4" Type="http://schemas.openxmlformats.org/officeDocument/2006/relationships/image" Target="../media/image22.png"/><Relationship Id="rId9" Type="http://schemas.openxmlformats.org/officeDocument/2006/relationships/image" Target="../media/image15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3.png"/><Relationship Id="rId5" Type="http://schemas.openxmlformats.org/officeDocument/2006/relationships/image" Target="../media/image11.svg"/><Relationship Id="rId4" Type="http://schemas.openxmlformats.org/officeDocument/2006/relationships/image" Target="../media/image22.png"/><Relationship Id="rId9" Type="http://schemas.openxmlformats.org/officeDocument/2006/relationships/image" Target="../media/image15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r="-1" b="25816"/>
          <a:stretch/>
        </p:blipFill>
        <p:spPr>
          <a:xfrm>
            <a:off x="838200" y="2"/>
            <a:ext cx="11353799" cy="5809744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Python</a:t>
            </a:r>
            <a:b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200" dirty="0"/>
              <a:t>型</a:t>
            </a:r>
            <a:r>
              <a:rPr lang="ja-JP" altLang="en-US" sz="7200" dirty="0" smtClean="0"/>
              <a:t>のある世界へ</a:t>
            </a:r>
            <a:endParaRPr lang="en-US" altLang="ja-JP" sz="540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/>
              <a:t>モジュール紹介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Generic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ユーザー定義</a:t>
            </a:r>
            <a:r>
              <a:rPr lang="en-US" altLang="ja-JP" dirty="0" smtClean="0"/>
              <a:t>Generic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65" y="1849259"/>
            <a:ext cx="1812916" cy="330043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806" y="1849260"/>
            <a:ext cx="6015081" cy="330043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171" y="3509225"/>
            <a:ext cx="4343432" cy="2628919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9564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Union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型の範囲を自由に広げる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961" y="2332831"/>
            <a:ext cx="8649039" cy="324515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41" y="2332831"/>
            <a:ext cx="2334430" cy="324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2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3542163" y="2625550"/>
            <a:ext cx="5489003" cy="33547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やりたい事</a:t>
            </a:r>
            <a:endParaRPr lang="en-US" altLang="ja-JP" sz="32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menu = { “</a:t>
            </a:r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ピザ名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”: </a:t>
            </a:r>
            <a:r>
              <a:rPr lang="ja-JP" altLang="en-US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ピザのクラス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}</a:t>
            </a:r>
          </a:p>
          <a:p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def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order_pizza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: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str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) -&gt; Pizza: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menu[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]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()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return 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endParaRPr lang="en-US" altLang="ja-JP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1" name="インク 30"/>
              <p14:cNvContentPartPr/>
              <p14:nvPr/>
            </p14:nvContentPartPr>
            <p14:xfrm>
              <a:off x="7025261" y="3428014"/>
              <a:ext cx="307800" cy="223200"/>
            </p14:xfrm>
          </p:contentPart>
        </mc:Choice>
        <mc:Fallback>
          <p:pic>
            <p:nvPicPr>
              <p:cNvPr id="31" name="インク 3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99341" y="3410374"/>
                <a:ext cx="3553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2" name="インク 31"/>
              <p14:cNvContentPartPr/>
              <p14:nvPr/>
            </p14:nvContentPartPr>
            <p14:xfrm>
              <a:off x="7062341" y="2914294"/>
              <a:ext cx="1328400" cy="722520"/>
            </p14:xfrm>
          </p:contentPart>
        </mc:Choice>
        <mc:Fallback>
          <p:pic>
            <p:nvPicPr>
              <p:cNvPr id="32" name="インク 3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44341" y="2889814"/>
                <a:ext cx="1369440" cy="762480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正方形/長方形 32"/>
          <p:cNvSpPr/>
          <p:nvPr/>
        </p:nvSpPr>
        <p:spPr>
          <a:xfrm>
            <a:off x="8421198" y="2585256"/>
            <a:ext cx="3425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のサブクラスだけ入れたい！</a:t>
            </a:r>
            <a:endParaRPr lang="zh-CN" altLang="en-US" b="1" dirty="0">
              <a:solidFill>
                <a:srgbClr val="3165BB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213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563" y="2406669"/>
            <a:ext cx="8712437" cy="295808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1232233" y="5668564"/>
            <a:ext cx="101088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Pizza_menu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に入れるクラスを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のサブクラスに制限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したい場合どうする？</a:t>
            </a:r>
            <a:endParaRPr lang="zh-CN" altLang="en-US" sz="2400" b="1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447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53" y="2406669"/>
            <a:ext cx="8461630" cy="295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method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の形式を指定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(C#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で言うと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delegate)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79160"/>
            <a:ext cx="4080250" cy="4240085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048" y="1979159"/>
            <a:ext cx="6319312" cy="424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6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応用シーン　→　</a:t>
            </a:r>
            <a:r>
              <a:rPr lang="en-US" altLang="ja-JP" dirty="0" smtClean="0"/>
              <a:t>decorator</a:t>
            </a:r>
            <a:r>
              <a:rPr lang="ja-JP" altLang="en-US" dirty="0" smtClean="0"/>
              <a:t>の適用対象を制限したい。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92" y="1908549"/>
            <a:ext cx="6450239" cy="434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0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73" y="1959971"/>
            <a:ext cx="5445858" cy="270464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Static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Type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Checker</a:t>
            </a:r>
            <a:endParaRPr lang="ja-JP" altLang="en-US" sz="32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altLang="ja-JP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rtl="0"/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v.s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.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Pyright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VScode</a:t>
            </a:r>
            <a:r>
              <a:rPr lang="en-US" altLang="ja-JP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42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静的型検査ツールの違い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Pyright</a:t>
            </a:r>
            <a:r>
              <a:rPr lang="en-US" altLang="ja-JP" b="1" dirty="0" smtClean="0"/>
              <a:t>(</a:t>
            </a:r>
            <a:r>
              <a:rPr lang="en-US" altLang="ja-JP" b="1" dirty="0" err="1" smtClean="0"/>
              <a:t>VSCode</a:t>
            </a:r>
            <a:r>
              <a:rPr lang="en-US" altLang="ja-JP" b="1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283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130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2"/>
            <a:ext cx="6494370" cy="3452631"/>
          </a:xfrm>
          <a:prstGeom prst="rect">
            <a:avLst/>
          </a:prstGeom>
        </p:spPr>
      </p:pic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340222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8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18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18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6871855" y="4373218"/>
            <a:ext cx="4333805" cy="1045028"/>
          </a:xfrm>
          <a:prstGeom prst="wedgeRoundRectCallout">
            <a:avLst>
              <a:gd name="adj1" fmla="val -127322"/>
              <a:gd name="adj2" fmla="val -2658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なぜここで使わない選択肢を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沢山</a:t>
            </a:r>
            <a:r>
              <a:rPr lang="ja-JP" altLang="en-US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推薦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してくれるの？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871855" y="3211277"/>
            <a:ext cx="4441715" cy="966462"/>
          </a:xfrm>
          <a:prstGeom prst="wedgeRoundRectCallout">
            <a:avLst>
              <a:gd name="adj1" fmla="val -134034"/>
              <a:gd name="adj2" fmla="val -1189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型を定義していないのに、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なぜ勝手に「</a:t>
            </a:r>
            <a:r>
              <a:rPr lang="en-US" altLang="ja-JP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」が候補に出ているの？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6871855" y="2049336"/>
            <a:ext cx="4333805" cy="966462"/>
          </a:xfrm>
          <a:prstGeom prst="wedgeRoundRectCallout">
            <a:avLst>
              <a:gd name="adj1" fmla="val -112805"/>
              <a:gd name="adj2" fmla="val 5978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point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が</a:t>
            </a:r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持っていない場合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エラーになるのでは？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125890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の種類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699933887"/>
              </p:ext>
            </p:extLst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41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プレースホルダー 8" descr="山の風景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9456" b="19456"/>
          <a:stretch>
            <a:fillRect/>
          </a:stretch>
        </p:blipFill>
        <p:spPr/>
      </p:pic>
      <p:sp>
        <p:nvSpPr>
          <p:cNvPr id="7" name="タイトル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/>
              <a:t> </a:t>
            </a:r>
            <a:r>
              <a:rPr lang="en-US" altLang="ja-JP" dirty="0" smtClean="0"/>
              <a:t>Server</a:t>
            </a:r>
            <a:r>
              <a:rPr lang="ja-JP" altLang="en-US" dirty="0" smtClean="0"/>
              <a:t>で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VDI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を提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供するために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8" name="長方形 67" descr="白のボックス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700391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9" name="長方形 68" descr="白のボックス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0" name="長方形 69" descr="黒のアクセント ボックス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851173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5" name="グラフィック 34" descr="追加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2973" y="2791500"/>
            <a:ext cx="322500" cy="322500"/>
          </a:xfrm>
          <a:prstGeom prst="rect">
            <a:avLst/>
          </a:prstGeom>
        </p:spPr>
      </p:pic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CAL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コンテンツ プレースホルダー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lvl="0" rtl="0">
              <a:lnSpc>
                <a:spcPct val="100000"/>
              </a:lnSpc>
            </a:pP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だ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ｓだｓだ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ｓｄ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1" name="長方形 70" descr="黒のアクセント ボックス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9" name="グラフィック 48" descr="追加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RDS</a:t>
            </a:r>
            <a:r>
              <a:rPr lang="ja-JP" altLang="en-US" dirty="0"/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CAL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/>
          </a:bodyPr>
          <a:lstStyle/>
          <a:p>
            <a:pPr lvl="0" rtl="0">
              <a:lnSpc>
                <a:spcPct val="100000"/>
              </a:lnSpc>
            </a:pP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あ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ｓだｓだ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ｓｄ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094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Windows</a:t>
            </a:r>
            <a:r>
              <a:rPr lang="ja-JP" altLang="en-US" dirty="0" smtClean="0"/>
              <a:t> </a:t>
            </a:r>
            <a:r>
              <a:rPr lang="en-US" altLang="ja-JP" dirty="0" smtClean="0"/>
              <a:t>VDA</a:t>
            </a:r>
            <a:r>
              <a:rPr lang="ja-JP" altLang="en-US" dirty="0" smtClean="0"/>
              <a:t>ライセンス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Server</a:t>
            </a:r>
            <a:r>
              <a:rPr lang="ja-JP" altLang="en-US" b="1" dirty="0" smtClean="0"/>
              <a:t>以外の</a:t>
            </a:r>
            <a:r>
              <a:rPr lang="en-US" altLang="ja-JP" b="1" dirty="0" smtClean="0"/>
              <a:t>Windows</a:t>
            </a:r>
            <a:r>
              <a:rPr lang="ja-JP" altLang="en-US" b="1" dirty="0" smtClean="0"/>
              <a:t>用のライセンス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Azure WVD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Windows Virtual Desktop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66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Windows Server 2019 Essentials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r>
              <a:rPr lang="en-US" altLang="ja-JP" dirty="0"/>
              <a:t>Access</a:t>
            </a:r>
            <a:r>
              <a:rPr lang="ja-JP" altLang="en-US" dirty="0"/>
              <a:t> </a:t>
            </a:r>
            <a:r>
              <a:rPr lang="en-US" altLang="ja-JP" dirty="0"/>
              <a:t>Anywhere </a:t>
            </a:r>
            <a:r>
              <a:rPr lang="en-US" altLang="ja-JP" dirty="0" err="1"/>
              <a:t>v.s</a:t>
            </a:r>
            <a:r>
              <a:rPr lang="en-US" altLang="ja-JP" dirty="0"/>
              <a:t>. RDS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616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VM</a:t>
            </a:r>
            <a:r>
              <a:rPr lang="ja-JP" altLang="en-US" dirty="0" smtClean="0"/>
              <a:t>の場合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VM</a:t>
            </a:r>
            <a:r>
              <a:rPr lang="ja-JP" altLang="en-US" b="1" dirty="0" smtClean="0"/>
              <a:t>に</a:t>
            </a:r>
            <a:r>
              <a:rPr lang="en-US" altLang="ja-JP" b="1" dirty="0" smtClean="0"/>
              <a:t>Windows</a:t>
            </a:r>
            <a:r>
              <a:rPr lang="ja-JP" altLang="en-US" b="1" dirty="0" smtClean="0"/>
              <a:t>をインストールする場合のライセンス計算方法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074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料金シミュレーション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90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クラウドとの比較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87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4522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区切りのタイトル</a:t>
            </a:r>
            <a:b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ここにサブヘッダーのテキストを入力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521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3"/>
            <a:ext cx="6432914" cy="3452630"/>
          </a:xfrm>
          <a:prstGeom prst="rect">
            <a:avLst/>
          </a:prstGeom>
        </p:spPr>
      </p:pic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635556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20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20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20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8050222" y="4986605"/>
            <a:ext cx="3245227" cy="1368759"/>
          </a:xfrm>
          <a:prstGeom prst="wedgeRoundRectCallout">
            <a:avLst>
              <a:gd name="adj1" fmla="val -87002"/>
              <a:gd name="adj2" fmla="val -2773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object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r>
              <a:rPr lang="en-US" altLang="ja-JP" sz="2000" b="1" dirty="0" err="1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buildin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メソッドも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２番目に挙げられた。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286263" y="3424740"/>
            <a:ext cx="3527918" cy="1240448"/>
          </a:xfrm>
          <a:prstGeom prst="wedgeRoundRectCallout">
            <a:avLst>
              <a:gd name="adj1" fmla="val -142212"/>
              <a:gd name="adj2" fmla="val 6792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明確に定義した「ｘ」と「ｙ」が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前に挙げられた！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5132208" y="1959429"/>
            <a:ext cx="3216661" cy="747916"/>
          </a:xfrm>
          <a:prstGeom prst="wedgeRoundRectCallout">
            <a:avLst>
              <a:gd name="adj1" fmla="val -90073"/>
              <a:gd name="adj2" fmla="val 22315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4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型を指定してみれば？</a:t>
            </a:r>
            <a:endParaRPr lang="zh-CN" altLang="en-US" sz="24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16974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図プレースホルダー 26" descr="ハイキングしている女性">
            <a:extLst>
              <a:ext uri="{FF2B5EF4-FFF2-40B4-BE49-F238E27FC236}">
                <a16:creationId xmlns:a16="http://schemas.microsoft.com/office/drawing/2014/main" id="{73DAE110-F0EA-3148-A07C-325BF5660E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875" b="7875"/>
          <a:stretch>
            <a:fillRect/>
          </a:stretch>
        </p:blipFill>
        <p:spPr/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566F62C9-A1BC-DD47-B0A8-8EF9838D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区切りのタイトル</a:t>
            </a:r>
            <a:b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  <a:r>
              <a:rPr lang="ja-JP" altLang="en-US" sz="8000" spc="-300" dirty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8000" spc="-300" dirty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BD5253D3-376F-F247-863E-0A946AC77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サブタイトルをここに入力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660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タイトル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タイトルを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1" name="テキスト プレースホルダー 20">
            <a:extLst>
              <a:ext uri="{FF2B5EF4-FFF2-40B4-BE49-F238E27FC236}">
                <a16:creationId xmlns:a16="http://schemas.microsoft.com/office/drawing/2014/main" id="{AE6AE7FB-4892-5B4E-A7DB-B0F56C1C98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 anchor="t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ここにサブタイトルを入力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fontScale="70000" lnSpcReduction="20000"/>
          </a:bodyPr>
          <a:lstStyle/>
          <a:p>
            <a:pPr marL="0" indent="0" rtl="0">
              <a:buNone/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5" name="図プレースホルダー 4" descr="仕事デスクの平面と、地図を指さしている女性">
            <a:extLst>
              <a:ext uri="{FF2B5EF4-FFF2-40B4-BE49-F238E27FC236}">
                <a16:creationId xmlns:a16="http://schemas.microsoft.com/office/drawing/2014/main" id="{F1AF67EB-A440-4F40-861A-A266D594A0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4321" r="43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プレースホルダー 8" descr="山の風景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9456" b="19456"/>
          <a:stretch>
            <a:fillRect/>
          </a:stretch>
        </p:blipFill>
        <p:spPr/>
      </p:pic>
      <p:sp>
        <p:nvSpPr>
          <p:cNvPr id="7" name="タイトル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比較スライド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8" name="長方形 67" descr="白のボックス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700391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9" name="長方形 68" descr="白のボックス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0" name="長方形 69" descr="黒のアクセント ボックス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851173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5" name="グラフィック 34" descr="追加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2973" y="2791500"/>
            <a:ext cx="322500" cy="322500"/>
          </a:xfrm>
          <a:prstGeom prst="rect">
            <a:avLst/>
          </a:prstGeom>
        </p:spPr>
      </p:pic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比較ポイント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コンテンツ プレースホルダー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 fontScale="70000" lnSpcReduction="20000"/>
          </a:bodyPr>
          <a:lstStyle/>
          <a:p>
            <a:pPr lvl="0" rtl="0">
              <a:lnSpc>
                <a:spcPct val="100000"/>
              </a:lnSpc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1" name="長方形 70" descr="黒のアクセント ボックス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9" name="グラフィック 48" descr="追加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比較ポイント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 fontScale="70000" lnSpcReduction="20000"/>
          </a:bodyPr>
          <a:lstStyle/>
          <a:p>
            <a:pPr lvl="0" rtl="0">
              <a:lnSpc>
                <a:spcPct val="100000"/>
              </a:lnSpc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531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グラフ 3" descr="グラフ&#10;">
            <a:extLst>
              <a:ext uri="{FF2B5EF4-FFF2-40B4-BE49-F238E27FC236}">
                <a16:creationId xmlns:a16="http://schemas.microsoft.com/office/drawing/2014/main" id="{B5F670E4-3406-294C-82F8-C8DEF2678A09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132074208"/>
              </p:ext>
            </p:extLst>
          </p:nvPr>
        </p:nvGraphicFramePr>
        <p:xfrm>
          <a:off x="1363663" y="2368550"/>
          <a:ext cx="5056187" cy="379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タイトル 7">
            <a:extLst>
              <a:ext uri="{FF2B5EF4-FFF2-40B4-BE49-F238E27FC236}">
                <a16:creationId xmlns:a16="http://schemas.microsoft.com/office/drawing/2014/main" id="{AB58A585-52FA-4A45-B2D0-660EC2D22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タイトル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F82458FA-5D5F-6A41-B047-910858C1E1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ここにサブタイトルを入力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76C3E0A7-1C3E-0A40-AC21-1EAD4086C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lnSpcReduction="10000"/>
          </a:bodyPr>
          <a:lstStyle/>
          <a:p>
            <a:pPr marL="0" lvl="0" indent="0" rtl="0">
              <a:buNone/>
            </a:pP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mi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et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dolor mi,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ipsum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dolor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ante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convallis, in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est. 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522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の種類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4879281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見出し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見出し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Home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Pro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Enterprise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7074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314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77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カヤックをしている女性 ">
            <a:extLst>
              <a:ext uri="{FF2B5EF4-FFF2-40B4-BE49-F238E27FC236}">
                <a16:creationId xmlns:a16="http://schemas.microsoft.com/office/drawing/2014/main" id="{0F328162-C41F-0747-AD98-22BF1A68A41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4698" b="4698"/>
          <a:stretch>
            <a:fillRect/>
          </a:stretch>
        </p:blipFill>
        <p:spPr/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0108483C-D7E5-4BC4-A063-CD9EA2DDE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タイトルをここに入力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9D8A0347-95CC-4E7E-B5B8-92D48FB28F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fontScale="77500" lnSpcReduction="20000"/>
          </a:bodyPr>
          <a:lstStyle/>
          <a:p>
            <a:pPr rtl="0">
              <a:lnSpc>
                <a:spcPct val="150000"/>
              </a:lnSpc>
            </a:pP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endParaRPr lang="ja-JP" altLang="en-US" sz="2000" b="1" dirty="0"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  <a:p>
            <a:pPr rtl="0">
              <a:lnSpc>
                <a:spcPct val="150000"/>
              </a:lnSpc>
            </a:pP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489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1188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このテンプレートのカスタマイズ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D8A761-4FF9-4CEB-80F5-216BB6925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ja-JP" altLang="en-US" u="sng" dirty="0">
                <a:solidFill>
                  <a:srgbClr val="0070C0"/>
                </a:solidFill>
                <a:latin typeface="Meiryo UI" panose="020B0604030504040204" pitchFamily="50" charset="-128"/>
                <a:ea typeface="Meiryo UI" panose="020B0604030504040204" pitchFamily="50" charset="-128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テンプレートの編集手順とフィードバック</a:t>
            </a:r>
            <a:endParaRPr lang="ja-JP" altLang="en-US" u="sng" dirty="0">
              <a:solidFill>
                <a:srgbClr val="0070C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7877737" cy="1547476"/>
          </a:xfrm>
          <a:solidFill>
            <a:schemeClr val="bg1"/>
          </a:solidFill>
        </p:spPr>
        <p:txBody>
          <a:bodyPr rtlCol="0"/>
          <a:lstStyle/>
          <a:p>
            <a:r>
              <a:rPr lang="ja-JP" altLang="en-US" dirty="0" smtClean="0"/>
              <a:t>型</a:t>
            </a:r>
            <a:r>
              <a:rPr lang="ja-JP" altLang="en-US" dirty="0"/>
              <a:t>を</a:t>
            </a:r>
            <a:r>
              <a:rPr lang="ja-JP" altLang="en-US" dirty="0" smtClean="0"/>
              <a:t>つける</a:t>
            </a:r>
            <a:r>
              <a:rPr lang="ja-JP" altLang="en-US" dirty="0"/>
              <a:t>メリット</a:t>
            </a:r>
            <a:r>
              <a:rPr lang="ja-JP" altLang="en-US" dirty="0" smtClean="0"/>
              <a:t>？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600" dirty="0" smtClean="0"/>
              <a:t>Python</a:t>
            </a:r>
            <a:r>
              <a:rPr lang="ja-JP" altLang="en-US" sz="1600" dirty="0" smtClean="0"/>
              <a:t>では型をつけなくても動くが、型をつけると以下のメリットがある。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 smtClean="0"/>
              <a:t>変数がどんな型か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/>
              <a:t>オブジェクトがどんなプロパティー、メソッドを持っているのか</a:t>
            </a:r>
            <a:r>
              <a:rPr lang="ja-JP" altLang="en-US" sz="1600" dirty="0"/>
              <a:t>」　がはっきりわかる</a:t>
            </a:r>
            <a:r>
              <a:rPr lang="ja-JP" altLang="en-US" sz="1600" dirty="0" smtClean="0"/>
              <a:t>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en-US" altLang="ja-JP" sz="1600" b="1" dirty="0" smtClean="0"/>
              <a:t>method</a:t>
            </a:r>
            <a:r>
              <a:rPr lang="ja-JP" altLang="en-US" sz="1600" b="1" dirty="0" smtClean="0"/>
              <a:t>や変数に違う</a:t>
            </a:r>
            <a:r>
              <a:rPr lang="ja-JP" altLang="en-US" sz="1600" b="1" dirty="0"/>
              <a:t>型</a:t>
            </a:r>
            <a:r>
              <a:rPr lang="ja-JP" altLang="en-US" sz="1600" b="1" dirty="0" smtClean="0"/>
              <a:t>引数を渡していないか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b="1" dirty="0" smtClean="0">
                <a:solidFill>
                  <a:srgbClr val="FF0000"/>
                </a:solidFill>
              </a:rPr>
              <a:t>IDE</a:t>
            </a:r>
            <a:r>
              <a:rPr lang="ja-JP" altLang="en-US" sz="1600" b="1" dirty="0" smtClean="0">
                <a:solidFill>
                  <a:srgbClr val="FF0000"/>
                </a:solidFill>
              </a:rPr>
              <a:t>が入力候補をより正確に出せる。</a:t>
            </a: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b="1" dirty="0" smtClean="0">
                <a:solidFill>
                  <a:srgbClr val="FF0000"/>
                </a:solidFill>
              </a:rPr>
              <a:t>コードを実行しかなくても過ちを早く発見できる。</a:t>
            </a:r>
            <a:endParaRPr lang="en-US" altLang="ja-JP" sz="1600" b="1" dirty="0" smtClean="0">
              <a:solidFill>
                <a:srgbClr val="FF0000"/>
              </a:solidFill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2203645" y="4077883"/>
            <a:ext cx="1811763" cy="83488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つまり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8138995" cy="1547476"/>
          </a:xfrm>
          <a:solidFill>
            <a:schemeClr val="bg1"/>
          </a:solidFill>
        </p:spPr>
        <p:txBody>
          <a:bodyPr rtlCol="0"/>
          <a:lstStyle/>
          <a:p>
            <a:r>
              <a:rPr lang="en-US" altLang="ja-JP" dirty="0" smtClean="0"/>
              <a:t>Python</a:t>
            </a:r>
            <a:r>
              <a:rPr lang="ja-JP" altLang="en-US" dirty="0" smtClean="0"/>
              <a:t>におい</a:t>
            </a:r>
            <a:r>
              <a:rPr lang="ja-JP" altLang="en-US" dirty="0"/>
              <a:t>て</a:t>
            </a:r>
            <a:r>
              <a:rPr lang="ja-JP" altLang="en-US" dirty="0" smtClean="0"/>
              <a:t>の型チェックの特徴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強制力はない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型の指定は</a:t>
            </a:r>
            <a:r>
              <a:rPr lang="en-US" altLang="ja-JP" sz="1500" dirty="0" smtClean="0"/>
              <a:t>Static</a:t>
            </a:r>
            <a:r>
              <a:rPr lang="ja-JP" altLang="en-US" sz="1500" dirty="0" smtClean="0"/>
              <a:t> </a:t>
            </a:r>
            <a:r>
              <a:rPr lang="en-US" altLang="ja-JP" sz="1500" dirty="0"/>
              <a:t>Type</a:t>
            </a:r>
            <a:r>
              <a:rPr lang="ja-JP" altLang="en-US" sz="1500" dirty="0"/>
              <a:t> </a:t>
            </a:r>
            <a:r>
              <a:rPr lang="en-US" altLang="ja-JP" sz="1500" dirty="0" smtClean="0"/>
              <a:t>Checker</a:t>
            </a:r>
            <a:r>
              <a:rPr lang="ja-JP" altLang="en-US" sz="1500" dirty="0" smtClean="0"/>
              <a:t>のためのものであり、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実行段階では一切無視される。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dirty="0" smtClean="0"/>
              <a:t>Static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Type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Checker</a:t>
            </a:r>
            <a:r>
              <a:rPr lang="ja-JP" altLang="en-US" sz="1600" dirty="0" smtClean="0"/>
              <a:t>によって、チェックの完成度も違う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使用する</a:t>
            </a:r>
            <a:r>
              <a:rPr lang="en-US" altLang="ja-JP" sz="1500" dirty="0" smtClean="0"/>
              <a:t>IDE</a:t>
            </a:r>
            <a:r>
              <a:rPr lang="ja-JP" altLang="en-US" sz="1500" dirty="0" smtClean="0"/>
              <a:t>や</a:t>
            </a:r>
            <a:r>
              <a:rPr lang="en-US" altLang="ja-JP" sz="1500" dirty="0" smtClean="0"/>
              <a:t>STC</a:t>
            </a:r>
            <a:r>
              <a:rPr lang="ja-JP" altLang="en-US" sz="1500" dirty="0" smtClean="0"/>
              <a:t> </a:t>
            </a:r>
            <a:r>
              <a:rPr lang="en-US" altLang="ja-JP" sz="1500" dirty="0" smtClean="0"/>
              <a:t>Plugin</a:t>
            </a:r>
            <a:r>
              <a:rPr lang="ja-JP" altLang="en-US" sz="1500" dirty="0" smtClean="0"/>
              <a:t>の違いによって、チェックの完成度が違う。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（あくまで個人的な感想ですが、</a:t>
            </a:r>
            <a:r>
              <a:rPr lang="en-US" altLang="ja-JP" sz="1500" dirty="0" err="1" smtClean="0"/>
              <a:t>PyCharm</a:t>
            </a:r>
            <a:r>
              <a:rPr lang="ja-JP" altLang="en-US" sz="1500" dirty="0" smtClean="0"/>
              <a:t>より</a:t>
            </a:r>
            <a:r>
              <a:rPr lang="en-US" altLang="ja-JP" sz="1500" dirty="0" err="1" smtClean="0"/>
              <a:t>VSCode</a:t>
            </a:r>
            <a:r>
              <a:rPr lang="ja-JP" altLang="en-US" sz="1500" dirty="0" smtClean="0"/>
              <a:t>＋</a:t>
            </a:r>
            <a:r>
              <a:rPr lang="en-US" altLang="ja-JP" sz="1500" dirty="0" err="1" smtClean="0"/>
              <a:t>Pylance</a:t>
            </a:r>
            <a:r>
              <a:rPr lang="en-US" altLang="ja-JP" sz="1500" dirty="0" smtClean="0"/>
              <a:t>(</a:t>
            </a:r>
            <a:r>
              <a:rPr lang="en-US" altLang="ja-JP" sz="1500" dirty="0" err="1" smtClean="0"/>
              <a:t>Pyright</a:t>
            </a:r>
            <a:r>
              <a:rPr lang="en-US" altLang="ja-JP" sz="1500" dirty="0" smtClean="0"/>
              <a:t>)</a:t>
            </a:r>
            <a:r>
              <a:rPr lang="ja-JP" altLang="en-US" sz="1500" dirty="0" smtClean="0"/>
              <a:t>の</a:t>
            </a:r>
            <a:r>
              <a:rPr lang="ja-JP" altLang="en-US" sz="1500" dirty="0" smtClean="0"/>
              <a:t>方が完成度高い）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高度な型チェックを実現するためにビルトインの「</a:t>
            </a:r>
            <a:r>
              <a:rPr lang="en-US" altLang="ja-JP" sz="1600" dirty="0" smtClean="0"/>
              <a:t>typing</a:t>
            </a:r>
            <a:r>
              <a:rPr lang="ja-JP" altLang="en-US" sz="1600" dirty="0" smtClean="0"/>
              <a:t>」モジュールを使う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19969117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型 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を明確にしよう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モジュールの使い方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350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変数の型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変数の型を指定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550" y="1828268"/>
            <a:ext cx="8948310" cy="45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List</a:t>
            </a:r>
            <a:r>
              <a:rPr lang="en-US" altLang="ja-JP" dirty="0" smtClean="0"/>
              <a:t>   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 smtClean="0"/>
              <a:t>   </a:t>
            </a:r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3814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45"/>
            <a:ext cx="8086589" cy="3679259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45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List</a:t>
            </a:r>
            <a:r>
              <a:rPr lang="en-US" altLang="ja-JP" dirty="0"/>
              <a:t>   </a:t>
            </a:r>
            <a:r>
              <a:rPr lang="en-US" altLang="ja-JP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/>
              <a:t>   </a:t>
            </a:r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39"/>
            <a:ext cx="8086589" cy="3679259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7593492" y="2720567"/>
            <a:ext cx="3952937" cy="2748783"/>
          </a:xfrm>
          <a:prstGeom prst="wedgeRoundRectCallout">
            <a:avLst>
              <a:gd name="adj1" fmla="val -97705"/>
              <a:gd name="adj2" fmla="val -62087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indexing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ではなく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です！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C#, Java</a:t>
            </a:r>
            <a:r>
              <a:rPr lang="ja-JP" altLang="en-US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の「＜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＞」に相当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ja-JP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List&lt;</a:t>
            </a:r>
            <a:r>
              <a:rPr lang="en-US" altLang="ja-JP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</a:p>
          <a:p>
            <a:endParaRPr lang="en-US" altLang="zh-CN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Java:</a:t>
            </a:r>
          </a:p>
          <a:p>
            <a:r>
              <a:rPr lang="en-US" altLang="zh-CN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zh-CN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ArrayList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&lt;</a:t>
            </a:r>
            <a:r>
              <a:rPr lang="en-US" altLang="zh-CN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  <a:endParaRPr lang="en-US" altLang="zh-CN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39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497_TF78646930.potx" id="{BE4E70C6-AF92-48BD-986B-76A74BC8EE22}" vid="{CEC05BC4-399D-4903-91A9-6DD92450C19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DE6D2A-0A40-4DAB-B8AE-656243D6AB33}">
  <ds:schemaRefs>
    <ds:schemaRef ds:uri="http://purl.org/dc/dcmitype/"/>
    <ds:schemaRef ds:uri="16c05727-aa75-4e4a-9b5f-8a80a1165891"/>
    <ds:schemaRef ds:uri="http://schemas.openxmlformats.org/package/2006/metadata/core-properties"/>
    <ds:schemaRef ds:uri="http://purl.org/dc/terms/"/>
    <ds:schemaRef ds:uri="http://purl.org/dc/elements/1.1/"/>
    <ds:schemaRef ds:uri="71af3243-3dd4-4a8d-8c0d-dd76da1f02a5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旅行のプレゼンテーション</Template>
  <TotalTime>0</TotalTime>
  <Words>1442</Words>
  <Application>Microsoft Office PowerPoint</Application>
  <PresentationFormat>ワイド画面</PresentationFormat>
  <Paragraphs>257</Paragraphs>
  <Slides>37</Slides>
  <Notes>37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37</vt:i4>
      </vt:variant>
    </vt:vector>
  </HeadingPairs>
  <TitlesOfParts>
    <vt:vector size="45" baseType="lpstr">
      <vt:lpstr>Bebas</vt:lpstr>
      <vt:lpstr>Gill Sans</vt:lpstr>
      <vt:lpstr>Gill Sans Light</vt:lpstr>
      <vt:lpstr>Helvetica Light</vt:lpstr>
      <vt:lpstr>Meiryo UI</vt:lpstr>
      <vt:lpstr>Arial</vt:lpstr>
      <vt:lpstr>Wingdings</vt:lpstr>
      <vt:lpstr>Office テーマ</vt:lpstr>
      <vt:lpstr>Python 型のある世界へ</vt:lpstr>
      <vt:lpstr>背景</vt:lpstr>
      <vt:lpstr>背景</vt:lpstr>
      <vt:lpstr>型をつけるメリット？</vt:lpstr>
      <vt:lpstr>Pythonにおいての型チェックの特徴</vt:lpstr>
      <vt:lpstr>型 を明確にしよう</vt:lpstr>
      <vt:lpstr>変数の型</vt:lpstr>
      <vt:lpstr>typing.List   &amp;   typing.Dict</vt:lpstr>
      <vt:lpstr>typing.List   &amp;   typing.Dict</vt:lpstr>
      <vt:lpstr>typing.Generic</vt:lpstr>
      <vt:lpstr>typing.Union</vt:lpstr>
      <vt:lpstr>typing.Type</vt:lpstr>
      <vt:lpstr>typing.Type</vt:lpstr>
      <vt:lpstr>typing.Type</vt:lpstr>
      <vt:lpstr>typing.Callable</vt:lpstr>
      <vt:lpstr>typing.Callable</vt:lpstr>
      <vt:lpstr>Static  Type  Checker</vt:lpstr>
      <vt:lpstr>静的型検査ツールの違い</vt:lpstr>
      <vt:lpstr>ありがとう ございました</vt:lpstr>
      <vt:lpstr>Windowsの種類</vt:lpstr>
      <vt:lpstr>Windows ServerでVDIを提供するために</vt:lpstr>
      <vt:lpstr>Windows VDAライセンス</vt:lpstr>
      <vt:lpstr>Azure WVD</vt:lpstr>
      <vt:lpstr>Windows Server 2019 Essentials</vt:lpstr>
      <vt:lpstr>VMの場合</vt:lpstr>
      <vt:lpstr>料金シミュレーション</vt:lpstr>
      <vt:lpstr>クラウドとの比較</vt:lpstr>
      <vt:lpstr>ありがとう ございました</vt:lpstr>
      <vt:lpstr>区切りのタイトル ここに入力</vt:lpstr>
      <vt:lpstr>区切りのタイトル ここに入力 </vt:lpstr>
      <vt:lpstr>タイトルを ここに入力 1</vt:lpstr>
      <vt:lpstr>比較スライド</vt:lpstr>
      <vt:lpstr>タイトルを ここに入力</vt:lpstr>
      <vt:lpstr>Windowsの種類</vt:lpstr>
      <vt:lpstr>タイトルをここに入力</vt:lpstr>
      <vt:lpstr>ありがとう ございました</vt:lpstr>
      <vt:lpstr>このテンプレートのカスタマイズ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2020-10-14T22:44:03Z</dcterms:created>
  <dcterms:modified xsi:type="dcterms:W3CDTF">2020-12-05T10:53:51Z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